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473" r:id="rId3"/>
    <p:sldId id="2306" r:id="rId4"/>
    <p:sldId id="2308" r:id="rId5"/>
    <p:sldId id="2310" r:id="rId6"/>
    <p:sldId id="2309" r:id="rId7"/>
    <p:sldId id="1343" r:id="rId8"/>
    <p:sldId id="2305" r:id="rId9"/>
    <p:sldId id="2311" r:id="rId10"/>
    <p:sldId id="690" r:id="rId1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58" autoAdjust="0"/>
    <p:restoredTop sz="77192"/>
  </p:normalViewPr>
  <p:slideViewPr>
    <p:cSldViewPr snapToGrid="0" snapToObjects="1">
      <p:cViewPr varScale="1">
        <p:scale>
          <a:sx n="96" d="100"/>
          <a:sy n="96" d="100"/>
        </p:scale>
        <p:origin x="2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nadiatecco\Documents\Documenti%202019\UNISG\LIFEFOSTER\FOSTER\Monitoraggio%20C1%20C2\Baseline\ENAIP-net\VENETO\dati%20general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nadiatecco\Documents\Documenti%202019\UNISG\LIFEFOSTER\FOSTER\Monitoraggio%20C1%20C2\Baseline\ENAIP-net\VENETO\dati%20general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Ratio food waste amount/food amount for menu OUTPUT/INPUT </a:t>
            </a:r>
            <a:endParaRPr lang="it-IT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'KG scattered (ex post)'!$A$47:$A$49</c:f>
              <c:strCache>
                <c:ptCount val="3"/>
                <c:pt idx="0">
                  <c:v>Baseline</c:v>
                </c:pt>
                <c:pt idx="1">
                  <c:v>In-itinere</c:v>
                </c:pt>
                <c:pt idx="2">
                  <c:v>Ex-post</c:v>
                </c:pt>
              </c:strCache>
            </c:strRef>
          </c:cat>
          <c:val>
            <c:numRef>
              <c:f>'KG scattered (ex post)'!$B$47:$B$49</c:f>
              <c:numCache>
                <c:formatCode>General</c:formatCode>
                <c:ptCount val="3"/>
                <c:pt idx="0">
                  <c:v>17.399999999999999</c:v>
                </c:pt>
                <c:pt idx="1">
                  <c:v>12</c:v>
                </c:pt>
                <c:pt idx="2">
                  <c:v>8.3000000000000007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F0-45CE-BCB4-CCA0364C2C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1259568"/>
        <c:axId val="905319376"/>
      </c:lineChart>
      <c:catAx>
        <c:axId val="93125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05319376"/>
        <c:crosses val="autoZero"/>
        <c:auto val="1"/>
        <c:lblAlgn val="ctr"/>
        <c:lblOffset val="100"/>
        <c:noMultiLvlLbl val="0"/>
      </c:catAx>
      <c:valAx>
        <c:axId val="90531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1259568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Ratio food waste cost/food cost for menu OUTPUT/INPUT </a:t>
            </a:r>
            <a:endParaRPr lang="it-IT"/>
          </a:p>
        </c:rich>
      </c:tx>
      <c:layout>
        <c:manualLayout>
          <c:xMode val="edge"/>
          <c:yMode val="edge"/>
          <c:x val="0.116944298629338"/>
          <c:y val="6.172839506172839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marker>
            <c:symbol val="none"/>
          </c:marker>
          <c:cat>
            <c:strRef>
              <c:f>'Euro scattered (EX POST)'!$D$42:$D$44</c:f>
              <c:strCache>
                <c:ptCount val="3"/>
                <c:pt idx="0">
                  <c:v>Baseline</c:v>
                </c:pt>
                <c:pt idx="1">
                  <c:v>In-itinere</c:v>
                </c:pt>
                <c:pt idx="2">
                  <c:v>Ex-post</c:v>
                </c:pt>
              </c:strCache>
            </c:strRef>
          </c:cat>
          <c:val>
            <c:numRef>
              <c:f>'Euro scattered (EX POST)'!$E$42:$E$44</c:f>
              <c:numCache>
                <c:formatCode>General</c:formatCode>
                <c:ptCount val="3"/>
                <c:pt idx="0">
                  <c:v>19</c:v>
                </c:pt>
                <c:pt idx="1">
                  <c:v>16</c:v>
                </c:pt>
                <c:pt idx="2">
                  <c:v>10.1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716-402C-ABCC-0B83898E4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31259568"/>
        <c:axId val="905319376"/>
      </c:lineChart>
      <c:catAx>
        <c:axId val="93125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05319376"/>
        <c:crosses val="autoZero"/>
        <c:auto val="1"/>
        <c:lblAlgn val="ctr"/>
        <c:lblOffset val="100"/>
        <c:noMultiLvlLbl val="0"/>
      </c:catAx>
      <c:valAx>
        <c:axId val="90531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931259568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  <c:extLst/>
  </c:chart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F75F4-C677-4287-A545-4225A0087695}" type="doc">
      <dgm:prSet loTypeId="urn:microsoft.com/office/officeart/2018/2/layout/IconVerticalSolidList" loCatId="icon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63C00ACD-59A8-4C83-AEF3-DEB3BBAB8519}">
      <dgm:prSet phldrT="[Testo]"/>
      <dgm:spPr/>
      <dgm:t>
        <a:bodyPr/>
        <a:lstStyle/>
        <a:p>
          <a:pPr>
            <a:lnSpc>
              <a:spcPct val="100000"/>
            </a:lnSpc>
          </a:pPr>
          <a:r>
            <a:rPr lang="it-IT"/>
            <a:t>PROBLEMA</a:t>
          </a:r>
        </a:p>
      </dgm:t>
    </dgm:pt>
    <dgm:pt modelId="{E37ADD64-FC00-4CF9-91C3-015FB9EA0C19}" type="parTrans" cxnId="{C65E8663-5BFF-447C-A3E5-AA2988F00A8E}">
      <dgm:prSet/>
      <dgm:spPr/>
      <dgm:t>
        <a:bodyPr/>
        <a:lstStyle/>
        <a:p>
          <a:endParaRPr lang="it-IT"/>
        </a:p>
      </dgm:t>
    </dgm:pt>
    <dgm:pt modelId="{C2EBB56E-6005-444E-866A-A0117D5D4F2F}" type="sibTrans" cxnId="{C65E8663-5BFF-447C-A3E5-AA2988F00A8E}">
      <dgm:prSet/>
      <dgm:spPr/>
      <dgm:t>
        <a:bodyPr/>
        <a:lstStyle/>
        <a:p>
          <a:endParaRPr lang="it-IT"/>
        </a:p>
      </dgm:t>
    </dgm:pt>
    <dgm:pt modelId="{97FBAC00-B08A-4DE6-B78E-3A92BD30A845}">
      <dgm:prSet phldrT="[Testo]"/>
      <dgm:spPr/>
      <dgm:t>
        <a:bodyPr/>
        <a:lstStyle/>
        <a:p>
          <a:pPr>
            <a:lnSpc>
              <a:spcPct val="100000"/>
            </a:lnSpc>
          </a:pPr>
          <a:r>
            <a:rPr lang="it-IT"/>
            <a:t>SOLUZIONE</a:t>
          </a:r>
        </a:p>
      </dgm:t>
    </dgm:pt>
    <dgm:pt modelId="{1CB8079D-F62B-4808-BB6B-0E193B8A0633}" type="parTrans" cxnId="{7089A4E7-1B5A-4D18-A251-42DBD78732D8}">
      <dgm:prSet/>
      <dgm:spPr/>
      <dgm:t>
        <a:bodyPr/>
        <a:lstStyle/>
        <a:p>
          <a:endParaRPr lang="it-IT"/>
        </a:p>
      </dgm:t>
    </dgm:pt>
    <dgm:pt modelId="{CE87EFB2-14E2-4B61-8253-F2C30168D141}" type="sibTrans" cxnId="{7089A4E7-1B5A-4D18-A251-42DBD78732D8}">
      <dgm:prSet/>
      <dgm:spPr/>
      <dgm:t>
        <a:bodyPr/>
        <a:lstStyle/>
        <a:p>
          <a:endParaRPr lang="it-IT"/>
        </a:p>
      </dgm:t>
    </dgm:pt>
    <dgm:pt modelId="{1E8EE61B-2652-4BC2-BA9B-A9F079426F97}">
      <dgm:prSet phldrT="[Testo]"/>
      <dgm:spPr/>
      <dgm:t>
        <a:bodyPr/>
        <a:lstStyle/>
        <a:p>
          <a:pPr>
            <a:lnSpc>
              <a:spcPct val="100000"/>
            </a:lnSpc>
          </a:pPr>
          <a:r>
            <a:rPr lang="it-IT"/>
            <a:t>MISURAZIONE</a:t>
          </a:r>
        </a:p>
      </dgm:t>
    </dgm:pt>
    <dgm:pt modelId="{E2D2A7E2-ED69-4415-8ED5-1027AA33F5B8}" type="parTrans" cxnId="{B3BB893E-5E67-481F-8675-8C1D4D7EF558}">
      <dgm:prSet/>
      <dgm:spPr/>
      <dgm:t>
        <a:bodyPr/>
        <a:lstStyle/>
        <a:p>
          <a:endParaRPr lang="it-IT"/>
        </a:p>
      </dgm:t>
    </dgm:pt>
    <dgm:pt modelId="{DD1016D2-A55D-4257-B6E7-D77A07DB5369}" type="sibTrans" cxnId="{B3BB893E-5E67-481F-8675-8C1D4D7EF558}">
      <dgm:prSet/>
      <dgm:spPr/>
      <dgm:t>
        <a:bodyPr/>
        <a:lstStyle/>
        <a:p>
          <a:endParaRPr lang="it-IT"/>
        </a:p>
      </dgm:t>
    </dgm:pt>
    <dgm:pt modelId="{3681F3C2-AAD5-445D-B549-B7028A06AAF3}" type="pres">
      <dgm:prSet presAssocID="{45BF75F4-C677-4287-A545-4225A0087695}" presName="root" presStyleCnt="0">
        <dgm:presLayoutVars>
          <dgm:dir/>
          <dgm:resizeHandles val="exact"/>
        </dgm:presLayoutVars>
      </dgm:prSet>
      <dgm:spPr/>
    </dgm:pt>
    <dgm:pt modelId="{A4FC853F-C405-44AE-9FDF-F16F9560B752}" type="pres">
      <dgm:prSet presAssocID="{63C00ACD-59A8-4C83-AEF3-DEB3BBAB8519}" presName="compNode" presStyleCnt="0"/>
      <dgm:spPr/>
    </dgm:pt>
    <dgm:pt modelId="{CA7EF4B3-77B3-4E32-85BA-C914BB013527}" type="pres">
      <dgm:prSet presAssocID="{63C00ACD-59A8-4C83-AEF3-DEB3BBAB8519}" presName="bgRect" presStyleLbl="bgShp" presStyleIdx="0" presStyleCnt="3" custLinFactNeighborX="-422"/>
      <dgm:spPr/>
    </dgm:pt>
    <dgm:pt modelId="{F3C65C67-A761-49A1-8163-DF496FEFF8EC}" type="pres">
      <dgm:prSet presAssocID="{63C00ACD-59A8-4C83-AEF3-DEB3BBAB851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 mark"/>
        </a:ext>
      </dgm:extLst>
    </dgm:pt>
    <dgm:pt modelId="{9ABE7BDF-5A60-41BD-A3B0-1090C1021750}" type="pres">
      <dgm:prSet presAssocID="{63C00ACD-59A8-4C83-AEF3-DEB3BBAB8519}" presName="spaceRect" presStyleCnt="0"/>
      <dgm:spPr/>
    </dgm:pt>
    <dgm:pt modelId="{0E1EFAC4-89CC-4A7C-AA9B-A8B6513500F4}" type="pres">
      <dgm:prSet presAssocID="{63C00ACD-59A8-4C83-AEF3-DEB3BBAB8519}" presName="parTx" presStyleLbl="revTx" presStyleIdx="0" presStyleCnt="3">
        <dgm:presLayoutVars>
          <dgm:chMax val="0"/>
          <dgm:chPref val="0"/>
        </dgm:presLayoutVars>
      </dgm:prSet>
      <dgm:spPr/>
    </dgm:pt>
    <dgm:pt modelId="{4C8BC304-A849-42B7-AC04-7C074043307A}" type="pres">
      <dgm:prSet presAssocID="{C2EBB56E-6005-444E-866A-A0117D5D4F2F}" presName="sibTrans" presStyleCnt="0"/>
      <dgm:spPr/>
    </dgm:pt>
    <dgm:pt modelId="{3229C1F0-11FD-4366-BF79-B5102531D2BA}" type="pres">
      <dgm:prSet presAssocID="{97FBAC00-B08A-4DE6-B78E-3A92BD30A845}" presName="compNode" presStyleCnt="0"/>
      <dgm:spPr/>
    </dgm:pt>
    <dgm:pt modelId="{2956F392-1234-4C96-94C8-7F8AF3B3B7E4}" type="pres">
      <dgm:prSet presAssocID="{97FBAC00-B08A-4DE6-B78E-3A92BD30A845}" presName="bgRect" presStyleLbl="bgShp" presStyleIdx="1" presStyleCnt="3"/>
      <dgm:spPr/>
    </dgm:pt>
    <dgm:pt modelId="{4E7AF398-9E72-4B58-A2EE-280CBF376FB9}" type="pres">
      <dgm:prSet presAssocID="{97FBAC00-B08A-4DE6-B78E-3A92BD30A84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mpadina"/>
        </a:ext>
      </dgm:extLst>
    </dgm:pt>
    <dgm:pt modelId="{E1B72660-4FA2-48EF-A552-B4A048DAE4D1}" type="pres">
      <dgm:prSet presAssocID="{97FBAC00-B08A-4DE6-B78E-3A92BD30A845}" presName="spaceRect" presStyleCnt="0"/>
      <dgm:spPr/>
    </dgm:pt>
    <dgm:pt modelId="{F901EBBE-1A72-4477-AF00-DEF32AB9EE64}" type="pres">
      <dgm:prSet presAssocID="{97FBAC00-B08A-4DE6-B78E-3A92BD30A845}" presName="parTx" presStyleLbl="revTx" presStyleIdx="1" presStyleCnt="3">
        <dgm:presLayoutVars>
          <dgm:chMax val="0"/>
          <dgm:chPref val="0"/>
        </dgm:presLayoutVars>
      </dgm:prSet>
      <dgm:spPr/>
    </dgm:pt>
    <dgm:pt modelId="{6C6B6323-E482-4910-B18C-F5E6097C60D6}" type="pres">
      <dgm:prSet presAssocID="{CE87EFB2-14E2-4B61-8253-F2C30168D141}" presName="sibTrans" presStyleCnt="0"/>
      <dgm:spPr/>
    </dgm:pt>
    <dgm:pt modelId="{FD570C7E-2C45-49CD-ADAB-B5EF68F0950A}" type="pres">
      <dgm:prSet presAssocID="{1E8EE61B-2652-4BC2-BA9B-A9F079426F97}" presName="compNode" presStyleCnt="0"/>
      <dgm:spPr/>
    </dgm:pt>
    <dgm:pt modelId="{1AAC6EEB-6AB0-43E2-A1C1-296BFE36E09E}" type="pres">
      <dgm:prSet presAssocID="{1E8EE61B-2652-4BC2-BA9B-A9F079426F97}" presName="bgRect" presStyleLbl="bgShp" presStyleIdx="2" presStyleCnt="3"/>
      <dgm:spPr/>
    </dgm:pt>
    <dgm:pt modelId="{9464D06C-C95B-415F-8B5B-5B9EB0629B44}" type="pres">
      <dgm:prSet presAssocID="{1E8EE61B-2652-4BC2-BA9B-A9F079426F9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ghello"/>
        </a:ext>
      </dgm:extLst>
    </dgm:pt>
    <dgm:pt modelId="{12B41E30-6559-4EF7-B4E4-EEA7949575BD}" type="pres">
      <dgm:prSet presAssocID="{1E8EE61B-2652-4BC2-BA9B-A9F079426F97}" presName="spaceRect" presStyleCnt="0"/>
      <dgm:spPr/>
    </dgm:pt>
    <dgm:pt modelId="{E8211834-F740-4BC8-A4F1-110AAF48843F}" type="pres">
      <dgm:prSet presAssocID="{1E8EE61B-2652-4BC2-BA9B-A9F079426F9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3BB893E-5E67-481F-8675-8C1D4D7EF558}" srcId="{45BF75F4-C677-4287-A545-4225A0087695}" destId="{1E8EE61B-2652-4BC2-BA9B-A9F079426F97}" srcOrd="2" destOrd="0" parTransId="{E2D2A7E2-ED69-4415-8ED5-1027AA33F5B8}" sibTransId="{DD1016D2-A55D-4257-B6E7-D77A07DB5369}"/>
    <dgm:cxn modelId="{C65E8663-5BFF-447C-A3E5-AA2988F00A8E}" srcId="{45BF75F4-C677-4287-A545-4225A0087695}" destId="{63C00ACD-59A8-4C83-AEF3-DEB3BBAB8519}" srcOrd="0" destOrd="0" parTransId="{E37ADD64-FC00-4CF9-91C3-015FB9EA0C19}" sibTransId="{C2EBB56E-6005-444E-866A-A0117D5D4F2F}"/>
    <dgm:cxn modelId="{91290888-B6D0-43C0-B2FC-1FE6E1BEA610}" type="presOf" srcId="{63C00ACD-59A8-4C83-AEF3-DEB3BBAB8519}" destId="{0E1EFAC4-89CC-4A7C-AA9B-A8B6513500F4}" srcOrd="0" destOrd="0" presId="urn:microsoft.com/office/officeart/2018/2/layout/IconVerticalSolidList"/>
    <dgm:cxn modelId="{D6B9AF98-282A-4F28-9309-1CC1BCF3E9D4}" type="presOf" srcId="{1E8EE61B-2652-4BC2-BA9B-A9F079426F97}" destId="{E8211834-F740-4BC8-A4F1-110AAF48843F}" srcOrd="0" destOrd="0" presId="urn:microsoft.com/office/officeart/2018/2/layout/IconVerticalSolidList"/>
    <dgm:cxn modelId="{DE77BDB5-2BE0-4566-9EC8-13C62AF57FD0}" type="presOf" srcId="{45BF75F4-C677-4287-A545-4225A0087695}" destId="{3681F3C2-AAD5-445D-B549-B7028A06AAF3}" srcOrd="0" destOrd="0" presId="urn:microsoft.com/office/officeart/2018/2/layout/IconVerticalSolidList"/>
    <dgm:cxn modelId="{7089A4E7-1B5A-4D18-A251-42DBD78732D8}" srcId="{45BF75F4-C677-4287-A545-4225A0087695}" destId="{97FBAC00-B08A-4DE6-B78E-3A92BD30A845}" srcOrd="1" destOrd="0" parTransId="{1CB8079D-F62B-4808-BB6B-0E193B8A0633}" sibTransId="{CE87EFB2-14E2-4B61-8253-F2C30168D141}"/>
    <dgm:cxn modelId="{2CDB07FB-EB62-46D2-A6C6-E721A84B315A}" type="presOf" srcId="{97FBAC00-B08A-4DE6-B78E-3A92BD30A845}" destId="{F901EBBE-1A72-4477-AF00-DEF32AB9EE64}" srcOrd="0" destOrd="0" presId="urn:microsoft.com/office/officeart/2018/2/layout/IconVerticalSolidList"/>
    <dgm:cxn modelId="{B883D0EA-7974-47CF-9202-E122AEDA3D60}" type="presParOf" srcId="{3681F3C2-AAD5-445D-B549-B7028A06AAF3}" destId="{A4FC853F-C405-44AE-9FDF-F16F9560B752}" srcOrd="0" destOrd="0" presId="urn:microsoft.com/office/officeart/2018/2/layout/IconVerticalSolidList"/>
    <dgm:cxn modelId="{7DF232B8-A17A-4D51-8FB0-F681F6B21213}" type="presParOf" srcId="{A4FC853F-C405-44AE-9FDF-F16F9560B752}" destId="{CA7EF4B3-77B3-4E32-85BA-C914BB013527}" srcOrd="0" destOrd="0" presId="urn:microsoft.com/office/officeart/2018/2/layout/IconVerticalSolidList"/>
    <dgm:cxn modelId="{8189B323-55B2-488A-AFBB-BF547D59FE92}" type="presParOf" srcId="{A4FC853F-C405-44AE-9FDF-F16F9560B752}" destId="{F3C65C67-A761-49A1-8163-DF496FEFF8EC}" srcOrd="1" destOrd="0" presId="urn:microsoft.com/office/officeart/2018/2/layout/IconVerticalSolidList"/>
    <dgm:cxn modelId="{A71E2965-ED86-479F-843A-DE5A36564175}" type="presParOf" srcId="{A4FC853F-C405-44AE-9FDF-F16F9560B752}" destId="{9ABE7BDF-5A60-41BD-A3B0-1090C1021750}" srcOrd="2" destOrd="0" presId="urn:microsoft.com/office/officeart/2018/2/layout/IconVerticalSolidList"/>
    <dgm:cxn modelId="{7AC78488-8837-4A8D-8051-B7AAA5B96E5A}" type="presParOf" srcId="{A4FC853F-C405-44AE-9FDF-F16F9560B752}" destId="{0E1EFAC4-89CC-4A7C-AA9B-A8B6513500F4}" srcOrd="3" destOrd="0" presId="urn:microsoft.com/office/officeart/2018/2/layout/IconVerticalSolidList"/>
    <dgm:cxn modelId="{D7B7C021-76DF-42F5-8F06-BFEDE6578294}" type="presParOf" srcId="{3681F3C2-AAD5-445D-B549-B7028A06AAF3}" destId="{4C8BC304-A849-42B7-AC04-7C074043307A}" srcOrd="1" destOrd="0" presId="urn:microsoft.com/office/officeart/2018/2/layout/IconVerticalSolidList"/>
    <dgm:cxn modelId="{5369A550-0A50-43CA-B7A2-67619ED4FD7A}" type="presParOf" srcId="{3681F3C2-AAD5-445D-B549-B7028A06AAF3}" destId="{3229C1F0-11FD-4366-BF79-B5102531D2BA}" srcOrd="2" destOrd="0" presId="urn:microsoft.com/office/officeart/2018/2/layout/IconVerticalSolidList"/>
    <dgm:cxn modelId="{2F26D9CA-E272-4540-8B9F-C3FC82A78472}" type="presParOf" srcId="{3229C1F0-11FD-4366-BF79-B5102531D2BA}" destId="{2956F392-1234-4C96-94C8-7F8AF3B3B7E4}" srcOrd="0" destOrd="0" presId="urn:microsoft.com/office/officeart/2018/2/layout/IconVerticalSolidList"/>
    <dgm:cxn modelId="{BCEBE38A-6400-4214-B34E-2F4A93D8D5E2}" type="presParOf" srcId="{3229C1F0-11FD-4366-BF79-B5102531D2BA}" destId="{4E7AF398-9E72-4B58-A2EE-280CBF376FB9}" srcOrd="1" destOrd="0" presId="urn:microsoft.com/office/officeart/2018/2/layout/IconVerticalSolidList"/>
    <dgm:cxn modelId="{6E6CC8AA-4067-44CD-8D5D-9C2FC3BA4D71}" type="presParOf" srcId="{3229C1F0-11FD-4366-BF79-B5102531D2BA}" destId="{E1B72660-4FA2-48EF-A552-B4A048DAE4D1}" srcOrd="2" destOrd="0" presId="urn:microsoft.com/office/officeart/2018/2/layout/IconVerticalSolidList"/>
    <dgm:cxn modelId="{669A3AD6-F9F8-4FDF-BDD7-E82567E9061B}" type="presParOf" srcId="{3229C1F0-11FD-4366-BF79-B5102531D2BA}" destId="{F901EBBE-1A72-4477-AF00-DEF32AB9EE64}" srcOrd="3" destOrd="0" presId="urn:microsoft.com/office/officeart/2018/2/layout/IconVerticalSolidList"/>
    <dgm:cxn modelId="{8C3F1FBA-1102-4CC8-8027-EFFFC58627C8}" type="presParOf" srcId="{3681F3C2-AAD5-445D-B549-B7028A06AAF3}" destId="{6C6B6323-E482-4910-B18C-F5E6097C60D6}" srcOrd="3" destOrd="0" presId="urn:microsoft.com/office/officeart/2018/2/layout/IconVerticalSolidList"/>
    <dgm:cxn modelId="{08F93563-9B9E-482E-8E45-DC039B47C764}" type="presParOf" srcId="{3681F3C2-AAD5-445D-B549-B7028A06AAF3}" destId="{FD570C7E-2C45-49CD-ADAB-B5EF68F0950A}" srcOrd="4" destOrd="0" presId="urn:microsoft.com/office/officeart/2018/2/layout/IconVerticalSolidList"/>
    <dgm:cxn modelId="{00E3FC7A-EA8E-4016-BEA7-FD0A6BF7F206}" type="presParOf" srcId="{FD570C7E-2C45-49CD-ADAB-B5EF68F0950A}" destId="{1AAC6EEB-6AB0-43E2-A1C1-296BFE36E09E}" srcOrd="0" destOrd="0" presId="urn:microsoft.com/office/officeart/2018/2/layout/IconVerticalSolidList"/>
    <dgm:cxn modelId="{144B4A10-2450-42AD-8A83-6E4142F115A1}" type="presParOf" srcId="{FD570C7E-2C45-49CD-ADAB-B5EF68F0950A}" destId="{9464D06C-C95B-415F-8B5B-5B9EB0629B44}" srcOrd="1" destOrd="0" presId="urn:microsoft.com/office/officeart/2018/2/layout/IconVerticalSolidList"/>
    <dgm:cxn modelId="{21CBD5B9-A6C9-4E68-A907-D45D6E15E601}" type="presParOf" srcId="{FD570C7E-2C45-49CD-ADAB-B5EF68F0950A}" destId="{12B41E30-6559-4EF7-B4E4-EEA7949575BD}" srcOrd="2" destOrd="0" presId="urn:microsoft.com/office/officeart/2018/2/layout/IconVerticalSolidList"/>
    <dgm:cxn modelId="{87E8D2EC-71DF-4AB9-A631-82B0EB8B7C2D}" type="presParOf" srcId="{FD570C7E-2C45-49CD-ADAB-B5EF68F0950A}" destId="{E8211834-F740-4BC8-A4F1-110AAF4884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7EF4B3-77B3-4E32-85BA-C914BB013527}">
      <dsp:nvSpPr>
        <dsp:cNvPr id="0" name=""/>
        <dsp:cNvSpPr/>
      </dsp:nvSpPr>
      <dsp:spPr>
        <a:xfrm>
          <a:off x="0" y="473"/>
          <a:ext cx="3133850" cy="11071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65C67-A761-49A1-8163-DF496FEFF8EC}">
      <dsp:nvSpPr>
        <dsp:cNvPr id="0" name=""/>
        <dsp:cNvSpPr/>
      </dsp:nvSpPr>
      <dsp:spPr>
        <a:xfrm>
          <a:off x="334915" y="249583"/>
          <a:ext cx="608936" cy="6089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EFAC4-89CC-4A7C-AA9B-A8B6513500F4}">
      <dsp:nvSpPr>
        <dsp:cNvPr id="0" name=""/>
        <dsp:cNvSpPr/>
      </dsp:nvSpPr>
      <dsp:spPr>
        <a:xfrm>
          <a:off x="1278767" y="473"/>
          <a:ext cx="1855082" cy="1107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74" tIns="117174" rIns="117174" bIns="1171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PROBLEMA</a:t>
          </a:r>
        </a:p>
      </dsp:txBody>
      <dsp:txXfrm>
        <a:off x="1278767" y="473"/>
        <a:ext cx="1855082" cy="1107157"/>
      </dsp:txXfrm>
    </dsp:sp>
    <dsp:sp modelId="{2956F392-1234-4C96-94C8-7F8AF3B3B7E4}">
      <dsp:nvSpPr>
        <dsp:cNvPr id="0" name=""/>
        <dsp:cNvSpPr/>
      </dsp:nvSpPr>
      <dsp:spPr>
        <a:xfrm>
          <a:off x="0" y="1384420"/>
          <a:ext cx="3133850" cy="11071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7AF398-9E72-4B58-A2EE-280CBF376FB9}">
      <dsp:nvSpPr>
        <dsp:cNvPr id="0" name=""/>
        <dsp:cNvSpPr/>
      </dsp:nvSpPr>
      <dsp:spPr>
        <a:xfrm>
          <a:off x="334915" y="1633531"/>
          <a:ext cx="608936" cy="6089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01EBBE-1A72-4477-AF00-DEF32AB9EE64}">
      <dsp:nvSpPr>
        <dsp:cNvPr id="0" name=""/>
        <dsp:cNvSpPr/>
      </dsp:nvSpPr>
      <dsp:spPr>
        <a:xfrm>
          <a:off x="1278767" y="1384420"/>
          <a:ext cx="1855082" cy="1107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74" tIns="117174" rIns="117174" bIns="1171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SOLUZIONE</a:t>
          </a:r>
        </a:p>
      </dsp:txBody>
      <dsp:txXfrm>
        <a:off x="1278767" y="1384420"/>
        <a:ext cx="1855082" cy="1107157"/>
      </dsp:txXfrm>
    </dsp:sp>
    <dsp:sp modelId="{1AAC6EEB-6AB0-43E2-A1C1-296BFE36E09E}">
      <dsp:nvSpPr>
        <dsp:cNvPr id="0" name=""/>
        <dsp:cNvSpPr/>
      </dsp:nvSpPr>
      <dsp:spPr>
        <a:xfrm>
          <a:off x="0" y="2768367"/>
          <a:ext cx="3133850" cy="11071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64D06C-C95B-415F-8B5B-5B9EB0629B44}">
      <dsp:nvSpPr>
        <dsp:cNvPr id="0" name=""/>
        <dsp:cNvSpPr/>
      </dsp:nvSpPr>
      <dsp:spPr>
        <a:xfrm>
          <a:off x="334915" y="3017478"/>
          <a:ext cx="608936" cy="6089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11834-F740-4BC8-A4F1-110AAF48843F}">
      <dsp:nvSpPr>
        <dsp:cNvPr id="0" name=""/>
        <dsp:cNvSpPr/>
      </dsp:nvSpPr>
      <dsp:spPr>
        <a:xfrm>
          <a:off x="1278767" y="2768367"/>
          <a:ext cx="1855082" cy="1107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74" tIns="117174" rIns="117174" bIns="1171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kern="1200"/>
            <a:t>MISURAZIONE</a:t>
          </a:r>
        </a:p>
      </dsp:txBody>
      <dsp:txXfrm>
        <a:off x="1278767" y="2768367"/>
        <a:ext cx="1855082" cy="1107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FAFBF-52EF-0E43-BE83-8841F1E0C869}" type="datetimeFigureOut">
              <a:rPr lang="it-IT" smtClean="0"/>
              <a:t>17/03/25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5EF86-E482-FD48-AB8B-B3FCCFFC2D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3408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BAFB6-A8D4-ED49-B90F-BC687105DF43}" type="datetimeFigureOut">
              <a:rPr lang="it-IT" smtClean="0"/>
              <a:t>17/03/25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4DD2-7458-6940-9305-63490E8759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7874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8197-348F-02A3-0812-F2BDA107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BDCD062-5B76-FDE6-9CD8-16E1EE451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56C7BC-7E5E-3AB2-1409-9B98AB606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23464DD-673E-2901-1CA6-DE1B1E6A44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4DD2-7458-6940-9305-63490E87593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4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000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49E9B-5D8B-2141-A217-3FA1D81AF36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4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D68AA-2A83-904F-858C-F59A0331327D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175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A35C-19CA-0F45-B54F-78EA268EFB66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540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6D1A-FA39-5548-9C10-9AA6EB2BEB9A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4005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742E-1C27-0049-9009-A96DEAA4A693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8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8A147-38DC-484E-9FA8-F7AE72DC9A57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056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6B858-9B79-1E43-A410-F278CA03B387}" type="datetime1">
              <a:rPr lang="it-IT" smtClean="0"/>
              <a:t>17/03/25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476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EA46A-2D22-F248-8E52-F925D3575EB7}" type="datetime1">
              <a:rPr lang="it-IT" smtClean="0"/>
              <a:t>17/03/25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49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B618A-23AB-8D4D-915A-166994DC570A}" type="datetime1">
              <a:rPr lang="it-IT" smtClean="0"/>
              <a:t>17/03/25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11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ED26E-3541-074C-A3A3-41A67C492AE1}" type="datetime1">
              <a:rPr lang="it-IT" smtClean="0"/>
              <a:t>17/03/25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588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5DE95-823F-964A-BDE2-CACC34C534DE}" type="datetime1">
              <a:rPr lang="it-IT" smtClean="0"/>
              <a:t>17/03/25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2918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2FD05-4904-7E44-8DD0-E0022C625E8D}" type="datetime1">
              <a:rPr lang="it-IT" smtClean="0"/>
              <a:t>17/03/25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174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0F55B-DD24-BF41-8AD3-A05BCAE2E592}" type="datetime1">
              <a:rPr lang="it-IT" smtClean="0"/>
              <a:t>17/03/25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09AA4-5B27-5F46-B0F4-EDEF421722E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8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jpe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facciata f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33216"/>
            <a:ext cx="9144000" cy="31247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Rettangolo 11"/>
          <p:cNvSpPr/>
          <p:nvPr/>
        </p:nvSpPr>
        <p:spPr>
          <a:xfrm>
            <a:off x="7685365" y="6445190"/>
            <a:ext cx="1456112" cy="392773"/>
          </a:xfrm>
          <a:prstGeom prst="rect">
            <a:avLst/>
          </a:prstGeom>
        </p:spPr>
        <p:txBody>
          <a:bodyPr wrap="none" lIns="89190" tIns="44595" rIns="89190" bIns="44595">
            <a:spAutoFit/>
          </a:bodyPr>
          <a:lstStyle/>
          <a:p>
            <a:pPr>
              <a:defRPr/>
            </a:pPr>
            <a:r>
              <a:rPr lang="it-IT" sz="1967" b="1" dirty="0" err="1">
                <a:solidFill>
                  <a:schemeClr val="bg1"/>
                </a:solidFill>
                <a:latin typeface="Arial Narrow"/>
                <a:cs typeface="Arial Narrow"/>
              </a:rPr>
              <a:t>www.unisg.it</a:t>
            </a:r>
            <a:endParaRPr lang="it-IT" sz="1967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pic>
        <p:nvPicPr>
          <p:cNvPr id="2" name="Immagine 1" descr="ridotto logo_unisg_scritta_black_high copia.png">
            <a:extLst>
              <a:ext uri="{FF2B5EF4-FFF2-40B4-BE49-F238E27FC236}">
                <a16:creationId xmlns:a16="http://schemas.microsoft.com/office/drawing/2014/main" id="{B0674EE2-944F-07DD-79F4-A4E806346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01" y="164567"/>
            <a:ext cx="5243382" cy="153869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0E653AB-15B0-CB19-7185-1E9140EF3937}"/>
              </a:ext>
            </a:extLst>
          </p:cNvPr>
          <p:cNvSpPr txBox="1"/>
          <p:nvPr/>
        </p:nvSpPr>
        <p:spPr>
          <a:xfrm>
            <a:off x="2510115" y="1652188"/>
            <a:ext cx="4853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kern="0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LO SPRECO ALIMENTARE</a:t>
            </a:r>
          </a:p>
          <a:p>
            <a:pPr algn="ctr"/>
            <a:r>
              <a:rPr lang="it-IT" sz="2400" b="1" kern="0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NELLA RISTORAZIONE: </a:t>
            </a:r>
          </a:p>
          <a:p>
            <a:pPr algn="ctr"/>
            <a:r>
              <a:rPr lang="it-IT" sz="2400" b="1" kern="0" dirty="0">
                <a:solidFill>
                  <a:schemeClr val="accent6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 FORMAZIONE E MISURAZIONE</a:t>
            </a:r>
            <a:endParaRPr lang="it-IT" sz="3600" b="1" dirty="0">
              <a:solidFill>
                <a:schemeClr val="accent6">
                  <a:lumMod val="75000"/>
                </a:schemeClr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04DC77-B37E-FDA3-3C02-7149788D1383}"/>
              </a:ext>
            </a:extLst>
          </p:cNvPr>
          <p:cNvSpPr txBox="1"/>
          <p:nvPr/>
        </p:nvSpPr>
        <p:spPr>
          <a:xfrm>
            <a:off x="3934874" y="2999340"/>
            <a:ext cx="1980029" cy="708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205" b="1" dirty="0" err="1">
                <a:latin typeface="Arial Narrow"/>
                <a:cs typeface="Arial Narrow"/>
              </a:rPr>
              <a:t>Sivio</a:t>
            </a:r>
            <a:r>
              <a:rPr lang="it-IT" sz="2205" b="1" dirty="0">
                <a:latin typeface="Arial Narrow"/>
                <a:cs typeface="Arial Narrow"/>
              </a:rPr>
              <a:t> Barbero</a:t>
            </a:r>
          </a:p>
          <a:p>
            <a:pPr algn="ctr"/>
            <a:r>
              <a:rPr lang="it-IT" b="1" dirty="0">
                <a:solidFill>
                  <a:schemeClr val="bg1">
                    <a:lumMod val="50000"/>
                  </a:schemeClr>
                </a:solidFill>
                <a:latin typeface="Arial Narrow"/>
                <a:cs typeface="Arial Narrow"/>
              </a:rPr>
              <a:t>s.barbero@unisg.it</a:t>
            </a:r>
          </a:p>
        </p:txBody>
      </p:sp>
    </p:spTree>
    <p:extLst>
      <p:ext uri="{BB962C8B-B14F-4D97-AF65-F5344CB8AC3E}">
        <p14:creationId xmlns:p14="http://schemas.microsoft.com/office/powerpoint/2010/main" val="3891797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4178" cy="6858000"/>
          </a:xfrm>
          <a:prstGeom prst="rect">
            <a:avLst/>
          </a:prstGeom>
        </p:spPr>
      </p:pic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it-IT">
              <a:latin typeface="Calibri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9482" y="122827"/>
            <a:ext cx="913417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i="1" dirty="0">
                <a:solidFill>
                  <a:schemeClr val="bg1"/>
                </a:solidFill>
                <a:latin typeface="Arial Narrow"/>
                <a:cs typeface="Arial Narrow"/>
              </a:rPr>
              <a:t>“Waste </a:t>
            </a:r>
            <a:r>
              <a:rPr lang="it-IT" sz="44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is</a:t>
            </a:r>
            <a:r>
              <a:rPr lang="it-IT" sz="4400" b="1" i="1" dirty="0">
                <a:solidFill>
                  <a:schemeClr val="bg1"/>
                </a:solidFill>
                <a:latin typeface="Arial Narrow"/>
                <a:cs typeface="Arial Narrow"/>
              </a:rPr>
              <a:t> a </a:t>
            </a:r>
            <a:r>
              <a:rPr lang="it-IT" sz="44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failure</a:t>
            </a:r>
            <a:r>
              <a:rPr lang="it-IT" sz="4400" b="1" i="1" dirty="0">
                <a:solidFill>
                  <a:schemeClr val="bg1"/>
                </a:solidFill>
                <a:latin typeface="Arial Narrow"/>
                <a:cs typeface="Arial Narrow"/>
              </a:rPr>
              <a:t> of the </a:t>
            </a:r>
            <a:r>
              <a:rPr lang="it-IT" sz="4400" b="1" i="1" dirty="0" err="1">
                <a:solidFill>
                  <a:schemeClr val="bg1"/>
                </a:solidFill>
                <a:latin typeface="Arial Narrow"/>
                <a:cs typeface="Arial Narrow"/>
              </a:rPr>
              <a:t>imagination</a:t>
            </a:r>
            <a:r>
              <a:rPr lang="it-IT" sz="4400" b="1" i="1" dirty="0">
                <a:solidFill>
                  <a:schemeClr val="bg1"/>
                </a:solidFill>
                <a:latin typeface="Arial Narrow"/>
                <a:cs typeface="Arial Narrow"/>
              </a:rPr>
              <a:t>” </a:t>
            </a:r>
          </a:p>
          <a:p>
            <a:pPr algn="ctr"/>
            <a:r>
              <a:rPr lang="it-IT" sz="1100" dirty="0">
                <a:solidFill>
                  <a:schemeClr val="bg1"/>
                </a:solidFill>
                <a:latin typeface="Arial Narrow"/>
                <a:cs typeface="Arial Narrow"/>
              </a:rPr>
              <a:t>(Douglas </a:t>
            </a:r>
            <a:r>
              <a:rPr lang="it-IT" sz="1100" dirty="0" err="1">
                <a:solidFill>
                  <a:schemeClr val="bg1"/>
                </a:solidFill>
                <a:latin typeface="Arial Narrow"/>
                <a:cs typeface="Arial Narrow"/>
              </a:rPr>
              <a:t>McMaster</a:t>
            </a:r>
            <a:r>
              <a:rPr lang="it-IT" sz="1100" dirty="0">
                <a:solidFill>
                  <a:schemeClr val="bg1"/>
                </a:solidFill>
                <a:latin typeface="Arial Narrow"/>
                <a:cs typeface="Arial Narrow"/>
              </a:rPr>
              <a:t>)</a:t>
            </a:r>
          </a:p>
        </p:txBody>
      </p:sp>
      <p:sp>
        <p:nvSpPr>
          <p:cNvPr id="11" name="Segnaposto numero diapositiva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26894" y="647638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C42761C-CA24-7A47-964D-B126C6E0368F}" type="slidenum">
              <a:rPr lang="it-IT" sz="1200">
                <a:solidFill>
                  <a:srgbClr val="898989"/>
                </a:solidFill>
                <a:latin typeface="Calibri" charset="0"/>
              </a:rPr>
              <a:pPr algn="r" eaLnBrk="1" hangingPunct="1"/>
              <a:t>10</a:t>
            </a:fld>
            <a:endParaRPr lang="it-IT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4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FE9F606-A91E-44EF-B932-69E725F2D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576" y="457200"/>
            <a:ext cx="840084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F7D3411-5AFE-4B0C-9D5E-56A1ED6AB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8240" y="6455664"/>
            <a:ext cx="3360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D4A1BA5-F9FF-554D-AF7E-4585D1E47BF2}" type="slidenum">
              <a:rPr lang="en-US" sz="10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41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49EA0-F832-2B2C-EDC3-009E32D15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 2">
            <a:extLst>
              <a:ext uri="{FF2B5EF4-FFF2-40B4-BE49-F238E27FC236}">
                <a16:creationId xmlns:a16="http://schemas.microsoft.com/office/drawing/2014/main" id="{406B0A6B-2F46-61DE-9A90-1EEA40A51248}"/>
              </a:ext>
            </a:extLst>
          </p:cNvPr>
          <p:cNvSpPr>
            <a:spLocks noChangeAspect="1"/>
          </p:cNvSpPr>
          <p:nvPr/>
        </p:nvSpPr>
        <p:spPr bwMode="auto">
          <a:xfrm>
            <a:off x="-180974" y="-153988"/>
            <a:ext cx="3135313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6" name="Immagine 11">
            <a:extLst>
              <a:ext uri="{FF2B5EF4-FFF2-40B4-BE49-F238E27FC236}">
                <a16:creationId xmlns:a16="http://schemas.microsoft.com/office/drawing/2014/main" id="{301F70A8-BE82-CB22-286A-5967F09D0703}"/>
              </a:ext>
            </a:extLst>
          </p:cNvPr>
          <p:cNvSpPr>
            <a:spLocks noChangeAspect="1"/>
          </p:cNvSpPr>
          <p:nvPr/>
        </p:nvSpPr>
        <p:spPr bwMode="auto">
          <a:xfrm>
            <a:off x="-180975" y="4521731"/>
            <a:ext cx="314007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74870E4-3A4D-0254-4FAF-00A2AEAC0255}"/>
              </a:ext>
            </a:extLst>
          </p:cNvPr>
          <p:cNvSpPr txBox="1"/>
          <p:nvPr/>
        </p:nvSpPr>
        <p:spPr>
          <a:xfrm>
            <a:off x="5913582" y="407811"/>
            <a:ext cx="36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bg1">
                    <a:lumMod val="75000"/>
                  </a:schemeClr>
                </a:solidFill>
              </a:rPr>
              <a:t>=</a:t>
            </a:r>
          </a:p>
        </p:txBody>
      </p:sp>
      <p:pic>
        <p:nvPicPr>
          <p:cNvPr id="17" name="Immagine 16" descr="1. Logo _UNISG_2016_orizzontale.jpg">
            <a:extLst>
              <a:ext uri="{FF2B5EF4-FFF2-40B4-BE49-F238E27FC236}">
                <a16:creationId xmlns:a16="http://schemas.microsoft.com/office/drawing/2014/main" id="{903E1CA3-79CA-17E3-7F35-949FA5305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2004" r="78979" b="6361"/>
          <a:stretch>
            <a:fillRect/>
          </a:stretch>
        </p:blipFill>
        <p:spPr bwMode="auto">
          <a:xfrm>
            <a:off x="8675688" y="6215063"/>
            <a:ext cx="4683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539A037-BB06-D937-F0A9-903D771E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3</a:t>
            </a:fld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970B129-6EA7-B2D1-7A94-74D808C7DD41}"/>
              </a:ext>
            </a:extLst>
          </p:cNvPr>
          <p:cNvSpPr txBox="1"/>
          <p:nvPr/>
        </p:nvSpPr>
        <p:spPr>
          <a:xfrm>
            <a:off x="1398492" y="84281"/>
            <a:ext cx="6347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dirty="0">
                <a:solidFill>
                  <a:srgbClr val="E46C0A"/>
                </a:solidFill>
                <a:latin typeface="Arial Narrow" charset="0"/>
                <a:cs typeface="Arial Narrow" charset="0"/>
              </a:rPr>
              <a:t>LO SPRECO ALIMENTARE NELLA RISTORAZIONE </a:t>
            </a:r>
          </a:p>
        </p:txBody>
      </p:sp>
      <p:pic>
        <p:nvPicPr>
          <p:cNvPr id="3" name="Immagine 2" descr="Schermata 2021-10-24 alle 20.01.10.png">
            <a:extLst>
              <a:ext uri="{FF2B5EF4-FFF2-40B4-BE49-F238E27FC236}">
                <a16:creationId xmlns:a16="http://schemas.microsoft.com/office/drawing/2014/main" id="{EAC7B8FF-1D8D-9EA3-8B2F-2D08DF161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9" y="1188938"/>
            <a:ext cx="8394700" cy="533400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EAEE0067-3D74-0C64-5F6D-27D7E560DA10}"/>
              </a:ext>
            </a:extLst>
          </p:cNvPr>
          <p:cNvSpPr/>
          <p:nvPr/>
        </p:nvSpPr>
        <p:spPr>
          <a:xfrm>
            <a:off x="1846728" y="5199534"/>
            <a:ext cx="1725328" cy="87854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56B34C9-2797-3075-07C2-267B7E7E11AB}"/>
              </a:ext>
            </a:extLst>
          </p:cNvPr>
          <p:cNvSpPr/>
          <p:nvPr/>
        </p:nvSpPr>
        <p:spPr>
          <a:xfrm>
            <a:off x="7055222" y="3774153"/>
            <a:ext cx="1725328" cy="87854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90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425A3C5-37FA-D9FC-69D5-0662641A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4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F59CD72-48E3-6845-7370-582781C3EC42}"/>
              </a:ext>
            </a:extLst>
          </p:cNvPr>
          <p:cNvSpPr txBox="1"/>
          <p:nvPr/>
        </p:nvSpPr>
        <p:spPr>
          <a:xfrm>
            <a:off x="2212527" y="1464190"/>
            <a:ext cx="5106225" cy="5778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La produzione di spreco alimentare come processo di selezione delle variabili critiche e delle loro connessioni causa-effetto</a:t>
            </a: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"Solo ciò che può essere misurato, può essere gestito". SI.. ma non è sufficiente!!!</a:t>
            </a: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La quantificazione dello spreco alimentare da sola non può essere considerata un'azione per ridurre lo spreco alimentare</a:t>
            </a: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Passare dagli effetti ai modelli mentali che li generano</a:t>
            </a:r>
          </a:p>
          <a:p>
            <a:pPr>
              <a:buClr>
                <a:schemeClr val="accent2"/>
              </a:buClr>
              <a:defRPr/>
            </a:pPr>
            <a:endParaRPr lang="it-IT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L'operazione di misurazione deve essere convertita in un valore aggiunto permettendo di capire quali sono i   problemi da risolvere e trovare le soluzioni adeguate</a:t>
            </a: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it-IT" sz="1600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it-IT" sz="1600" b="1" dirty="0">
              <a:solidFill>
                <a:schemeClr val="accent1">
                  <a:lumMod val="75000"/>
                </a:schemeClr>
              </a:solidFill>
              <a:ea typeface="ＭＳ Ｐゴシック" panose="020B0600070205080204" pitchFamily="34" charset="-128"/>
            </a:endParaRPr>
          </a:p>
          <a:p>
            <a:pPr marL="214313" indent="-214313"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GB" sz="1350" dirty="0">
              <a:ea typeface="ＭＳ Ｐゴシック" panose="020B0600070205080204" pitchFamily="34" charset="-128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1AC0BE1-7033-B5A6-67E5-7E9D8AE72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73759"/>
          <a:stretch/>
        </p:blipFill>
        <p:spPr>
          <a:xfrm>
            <a:off x="318582" y="3845357"/>
            <a:ext cx="1421945" cy="520415"/>
          </a:xfrm>
          <a:prstGeom prst="rect">
            <a:avLst/>
          </a:prstGeom>
        </p:spPr>
      </p:pic>
      <p:pic>
        <p:nvPicPr>
          <p:cNvPr id="7" name="Immagine 24">
            <a:extLst>
              <a:ext uri="{FF2B5EF4-FFF2-40B4-BE49-F238E27FC236}">
                <a16:creationId xmlns:a16="http://schemas.microsoft.com/office/drawing/2014/main" id="{099CBA5E-D831-E90D-24C7-B64581F14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22"/>
          <a:stretch>
            <a:fillRect/>
          </a:stretch>
        </p:blipFill>
        <p:spPr bwMode="auto">
          <a:xfrm>
            <a:off x="366529" y="4307055"/>
            <a:ext cx="1471953" cy="17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entesi graffa aperta 7">
            <a:extLst>
              <a:ext uri="{FF2B5EF4-FFF2-40B4-BE49-F238E27FC236}">
                <a16:creationId xmlns:a16="http://schemas.microsoft.com/office/drawing/2014/main" id="{61ED7D52-E340-48D6-2584-81E6B2546230}"/>
              </a:ext>
            </a:extLst>
          </p:cNvPr>
          <p:cNvSpPr/>
          <p:nvPr/>
        </p:nvSpPr>
        <p:spPr>
          <a:xfrm>
            <a:off x="1678781" y="1418035"/>
            <a:ext cx="1094129" cy="5389913"/>
          </a:xfrm>
          <a:prstGeom prst="leftBrace">
            <a:avLst>
              <a:gd name="adj1" fmla="val 8333"/>
              <a:gd name="adj2" fmla="val 494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sz="135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3DDB362-29E4-5766-B179-7CEF19772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63" y="50052"/>
            <a:ext cx="5316300" cy="139070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FADB16-6F28-9628-968C-7F5B84AAA7E4}"/>
              </a:ext>
            </a:extLst>
          </p:cNvPr>
          <p:cNvSpPr txBox="1"/>
          <p:nvPr/>
        </p:nvSpPr>
        <p:spPr>
          <a:xfrm>
            <a:off x="5737415" y="299429"/>
            <a:ext cx="32631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E46C0A"/>
                </a:solidFill>
                <a:latin typeface="Arial Narrow" charset="0"/>
                <a:cs typeface="Arial Narrow" charset="0"/>
              </a:rPr>
              <a:t>FORMAZIONE + MISURAZIONE</a:t>
            </a:r>
          </a:p>
        </p:txBody>
      </p:sp>
      <p:pic>
        <p:nvPicPr>
          <p:cNvPr id="11" name="Immagine 3">
            <a:extLst>
              <a:ext uri="{FF2B5EF4-FFF2-40B4-BE49-F238E27FC236}">
                <a16:creationId xmlns:a16="http://schemas.microsoft.com/office/drawing/2014/main" id="{ABAD52C3-DB61-164E-8EC3-36CBF1FFC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707" y="2979336"/>
            <a:ext cx="1434715" cy="179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4">
            <a:extLst>
              <a:ext uri="{FF2B5EF4-FFF2-40B4-BE49-F238E27FC236}">
                <a16:creationId xmlns:a16="http://schemas.microsoft.com/office/drawing/2014/main" id="{214D93A4-CA22-D0A8-73DE-DA8A56D8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643" y="1580596"/>
            <a:ext cx="1801529" cy="110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">
            <a:extLst>
              <a:ext uri="{FF2B5EF4-FFF2-40B4-BE49-F238E27FC236}">
                <a16:creationId xmlns:a16="http://schemas.microsoft.com/office/drawing/2014/main" id="{2766B52C-D484-1263-8E45-4D39DE7BD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417" y="5219559"/>
            <a:ext cx="1858642" cy="150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F8053E-5E18-EB00-860A-7BBAC68F34A6}"/>
              </a:ext>
            </a:extLst>
          </p:cNvPr>
          <p:cNvSpPr txBox="1"/>
          <p:nvPr/>
        </p:nvSpPr>
        <p:spPr>
          <a:xfrm>
            <a:off x="5451669" y="364109"/>
            <a:ext cx="66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tx2"/>
                </a:solidFill>
              </a:rPr>
              <a:t>=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A533A78-E820-6BC9-385D-6EAFD1825D5B}"/>
              </a:ext>
            </a:extLst>
          </p:cNvPr>
          <p:cNvSpPr txBox="1"/>
          <p:nvPr/>
        </p:nvSpPr>
        <p:spPr>
          <a:xfrm>
            <a:off x="125507" y="3155572"/>
            <a:ext cx="211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E46C0A"/>
                </a:solidFill>
                <a:latin typeface="Arial Narrow" charset="0"/>
              </a:rPr>
              <a:t>PREMESSE METODOLOGICHE</a:t>
            </a:r>
          </a:p>
        </p:txBody>
      </p:sp>
    </p:spTree>
    <p:extLst>
      <p:ext uri="{BB962C8B-B14F-4D97-AF65-F5344CB8AC3E}">
        <p14:creationId xmlns:p14="http://schemas.microsoft.com/office/powerpoint/2010/main" val="190512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307A5-8A43-0B77-E136-7CE85C785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F4E119-8AC0-236F-2F4A-797DACD50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 descr="Immagine che contiene frutto, verdura, cibo, Cibo naturale&#10;&#10;Il contenuto generato dall'IA potrebbe non essere corretto.">
            <a:extLst>
              <a:ext uri="{FF2B5EF4-FFF2-40B4-BE49-F238E27FC236}">
                <a16:creationId xmlns:a16="http://schemas.microsoft.com/office/drawing/2014/main" id="{04FF2EAA-1BCD-72A7-9CBA-8EAD87B28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59" y="958383"/>
            <a:ext cx="3789436" cy="4005095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D1B08229-9409-8919-FB42-BF7F60B15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142" y="-31209"/>
            <a:ext cx="4456025" cy="1143000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IL MODELLO DI FORMAZIONE</a:t>
            </a: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67B7EBE0-A194-1B11-F6C4-66B57B080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6846163"/>
              </p:ext>
            </p:extLst>
          </p:nvPr>
        </p:nvGraphicFramePr>
        <p:xfrm>
          <a:off x="5582377" y="1072519"/>
          <a:ext cx="3133850" cy="387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magine 1" descr="Immagine che contiene Elementi grafici, grafica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0E34FDAE-2C73-7F66-0614-05F1089C2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88" y="-53429"/>
            <a:ext cx="4304190" cy="112594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AC51EAB-2B3F-D177-542D-4912DDCFC546}"/>
              </a:ext>
            </a:extLst>
          </p:cNvPr>
          <p:cNvSpPr txBox="1"/>
          <p:nvPr/>
        </p:nvSpPr>
        <p:spPr>
          <a:xfrm>
            <a:off x="4536141" y="5943599"/>
            <a:ext cx="2535945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5" b="1" dirty="0">
                <a:latin typeface="Arial Narrow"/>
              </a:rPr>
              <a:t>400 FORMATORI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C98FB2-9ADF-1AE0-D632-6484C8926F9C}"/>
              </a:ext>
            </a:extLst>
          </p:cNvPr>
          <p:cNvSpPr txBox="1"/>
          <p:nvPr/>
        </p:nvSpPr>
        <p:spPr>
          <a:xfrm>
            <a:off x="3827293" y="6370058"/>
            <a:ext cx="3334439" cy="431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5" b="1" dirty="0">
                <a:latin typeface="Arial Narrow"/>
                <a:cs typeface="Arial Narrow"/>
              </a:rPr>
              <a:t>6500 STUDENTI/OPERATORI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0725C22B-78CB-66F4-4735-EF33C0B6273F}"/>
              </a:ext>
            </a:extLst>
          </p:cNvPr>
          <p:cNvSpPr txBox="1">
            <a:spLocks/>
          </p:cNvSpPr>
          <p:nvPr/>
        </p:nvSpPr>
        <p:spPr>
          <a:xfrm>
            <a:off x="2096105" y="4639411"/>
            <a:ext cx="58824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 FORMAZIONE DEI FORMATORI</a:t>
            </a:r>
          </a:p>
        </p:txBody>
      </p:sp>
      <p:pic>
        <p:nvPicPr>
          <p:cNvPr id="10" name="Immagine 9" descr="1. Logo _UNISG_2016_orizzontale.jpg">
            <a:extLst>
              <a:ext uri="{FF2B5EF4-FFF2-40B4-BE49-F238E27FC236}">
                <a16:creationId xmlns:a16="http://schemas.microsoft.com/office/drawing/2014/main" id="{7C7FD7DE-935B-D701-38D9-BD879F6800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2004" r="78979" b="6361"/>
          <a:stretch>
            <a:fillRect/>
          </a:stretch>
        </p:blipFill>
        <p:spPr bwMode="auto">
          <a:xfrm>
            <a:off x="5260356" y="5330965"/>
            <a:ext cx="4683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03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10FAF-868E-C702-41F8-F44F067E6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01880"/>
            <a:ext cx="8686800" cy="1143000"/>
          </a:xfrm>
        </p:spPr>
        <p:txBody>
          <a:bodyPr>
            <a:normAutofit/>
          </a:bodyPr>
          <a:lstStyle/>
          <a:p>
            <a:r>
              <a:rPr lang="it-IT" sz="2400" b="1" dirty="0">
                <a:solidFill>
                  <a:srgbClr val="E46C0A"/>
                </a:solidFill>
                <a:latin typeface="Arial Narrow" charset="0"/>
                <a:ea typeface="+mn-ea"/>
              </a:rPr>
              <a:t>LA FILIERA DELLO SPRECO </a:t>
            </a:r>
            <a:br>
              <a:rPr lang="it-IT" sz="2400" b="1" dirty="0">
                <a:solidFill>
                  <a:srgbClr val="E46C0A"/>
                </a:solidFill>
                <a:latin typeface="Arial Narrow" charset="0"/>
                <a:ea typeface="+mn-ea"/>
              </a:rPr>
            </a:br>
            <a:r>
              <a:rPr lang="it-IT" sz="2400" b="1" dirty="0">
                <a:solidFill>
                  <a:srgbClr val="E46C0A"/>
                </a:solidFill>
                <a:latin typeface="Arial Narrow" charset="0"/>
                <a:ea typeface="+mn-ea"/>
              </a:rPr>
              <a:t>(DAI PROBLEMI ALLE SOLUZIONI)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204B34-A5C8-A9FD-A027-5D6193D8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6</a:t>
            </a:fld>
            <a:endParaRPr lang="it-IT"/>
          </a:p>
        </p:txBody>
      </p:sp>
      <p:pic>
        <p:nvPicPr>
          <p:cNvPr id="5" name="Immagine 4" descr="Poster-food.pdf">
            <a:extLst>
              <a:ext uri="{FF2B5EF4-FFF2-40B4-BE49-F238E27FC236}">
                <a16:creationId xmlns:a16="http://schemas.microsoft.com/office/drawing/2014/main" id="{1F0F30DD-1DAF-849F-03BA-59CBAF862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6" y="697275"/>
            <a:ext cx="8696861" cy="614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8D543-E33A-ED3E-7B68-C4D618DD6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738B836-4704-84DF-61F6-2F8B5DD50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186"/>
            <a:ext cx="8847327" cy="4588041"/>
          </a:xfrm>
          <a:prstGeom prst="rect">
            <a:avLst/>
          </a:prstGeom>
        </p:spPr>
      </p:pic>
      <p:pic>
        <p:nvPicPr>
          <p:cNvPr id="61442" name="Immagine 16" descr="1. Logo _UNISG_2016_orizzontale.jpg">
            <a:extLst>
              <a:ext uri="{FF2B5EF4-FFF2-40B4-BE49-F238E27FC236}">
                <a16:creationId xmlns:a16="http://schemas.microsoft.com/office/drawing/2014/main" id="{804D6C83-33D4-23B8-AB62-C1D2AA30C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0" t="12004" r="78979" b="6361"/>
          <a:stretch>
            <a:fillRect/>
          </a:stretch>
        </p:blipFill>
        <p:spPr bwMode="auto">
          <a:xfrm>
            <a:off x="8675688" y="6215063"/>
            <a:ext cx="46831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04A217B-E861-01CA-9C44-CFA2377EBF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2" t="9279" r="23229" b="8235"/>
          <a:stretch/>
        </p:blipFill>
        <p:spPr>
          <a:xfrm>
            <a:off x="6743006" y="37296"/>
            <a:ext cx="2104321" cy="21249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280C946-E6BD-CF97-A0F9-469420DA2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4687" y="724636"/>
            <a:ext cx="2829514" cy="1371886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7584B45-6854-BDF8-0205-BA1E1C82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982A1-54B0-9348-B868-F583354CEEE2}" type="slidenum">
              <a:rPr lang="it-IT" smtClean="0"/>
              <a:t>7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6809FD6A-C042-22BF-66C2-4A1BCC1C1AEB}"/>
              </a:ext>
            </a:extLst>
          </p:cNvPr>
          <p:cNvSpPr txBox="1">
            <a:spLocks/>
          </p:cNvSpPr>
          <p:nvPr/>
        </p:nvSpPr>
        <p:spPr>
          <a:xfrm>
            <a:off x="-44822" y="-2991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LA MISURAZIONE DELLO SPRECO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E6C8C8-790C-1859-2558-716E63667A2A}"/>
              </a:ext>
            </a:extLst>
          </p:cNvPr>
          <p:cNvSpPr txBox="1"/>
          <p:nvPr/>
        </p:nvSpPr>
        <p:spPr>
          <a:xfrm>
            <a:off x="4423663" y="5468467"/>
            <a:ext cx="86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cs typeface="+mj-cs"/>
              </a:rPr>
              <a:t>KG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A47E6D0-823C-EA3B-7D46-2897230EF1AD}"/>
              </a:ext>
            </a:extLst>
          </p:cNvPr>
          <p:cNvSpPr txBox="1"/>
          <p:nvPr/>
        </p:nvSpPr>
        <p:spPr>
          <a:xfrm>
            <a:off x="7570272" y="5585009"/>
            <a:ext cx="110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cs typeface="+mj-cs"/>
              </a:rPr>
              <a:t>EURO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7CB4D7D-396C-4517-9EB3-F1C462924A6B}"/>
              </a:ext>
            </a:extLst>
          </p:cNvPr>
          <p:cNvSpPr txBox="1"/>
          <p:nvPr/>
        </p:nvSpPr>
        <p:spPr>
          <a:xfrm>
            <a:off x="99452" y="563275"/>
            <a:ext cx="34792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75000"/>
                  </a:schemeClr>
                </a:solidFill>
                <a:ea typeface="ＭＳ Ｐゴシック" panose="020B0600070205080204" pitchFamily="34" charset="-128"/>
              </a:rPr>
              <a:t>Per ogni singola preparazione di un menu, è stata misurata l’incidenza dello spreco in termini di quantitativo dello spreco (Kg) e del suo valore economico (Euro)</a:t>
            </a:r>
          </a:p>
        </p:txBody>
      </p:sp>
    </p:spTree>
    <p:extLst>
      <p:ext uri="{BB962C8B-B14F-4D97-AF65-F5344CB8AC3E}">
        <p14:creationId xmlns:p14="http://schemas.microsoft.com/office/powerpoint/2010/main" val="1639601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F201-9BBC-5BD5-C17B-FE3C275EC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9AA4-5B27-5F46-B0F4-EDEF421722EF}" type="slidenum">
              <a:rPr lang="it-IT" smtClean="0"/>
              <a:t>8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9781FB4-673D-E3FC-EAB6-C96C39856F94}"/>
              </a:ext>
            </a:extLst>
          </p:cNvPr>
          <p:cNvSpPr txBox="1">
            <a:spLocks/>
          </p:cNvSpPr>
          <p:nvPr/>
        </p:nvSpPr>
        <p:spPr>
          <a:xfrm>
            <a:off x="-2297678" y="-299102"/>
            <a:ext cx="6457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OBIETTIVO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1AD14A1-E667-715B-8151-1B4906FE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526" y="1586943"/>
            <a:ext cx="1224317" cy="8117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729FC24-D87A-2131-0DD6-AFEB476FB5A8}"/>
              </a:ext>
            </a:extLst>
          </p:cNvPr>
          <p:cNvSpPr txBox="1">
            <a:spLocks/>
          </p:cNvSpPr>
          <p:nvPr/>
        </p:nvSpPr>
        <p:spPr>
          <a:xfrm>
            <a:off x="-24026" y="2924005"/>
            <a:ext cx="1863569" cy="1030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RISULTATI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09532EB3-36AC-A6A8-2D04-EAF58A4D7265}"/>
              </a:ext>
            </a:extLst>
          </p:cNvPr>
          <p:cNvSpPr txBox="1">
            <a:spLocks/>
          </p:cNvSpPr>
          <p:nvPr/>
        </p:nvSpPr>
        <p:spPr>
          <a:xfrm>
            <a:off x="1082017" y="1305574"/>
            <a:ext cx="6457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800" b="1" dirty="0">
              <a:solidFill>
                <a:srgbClr val="E46C0A"/>
              </a:solidFill>
              <a:latin typeface="Arial Narrow" charset="0"/>
              <a:ea typeface="+mn-ea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511FE21-DA1E-92D5-57C1-6F6DE83E3262}"/>
              </a:ext>
            </a:extLst>
          </p:cNvPr>
          <p:cNvSpPr/>
          <p:nvPr/>
        </p:nvSpPr>
        <p:spPr>
          <a:xfrm>
            <a:off x="116560" y="477287"/>
            <a:ext cx="8720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Ridurre lo spreco alimentare in un intervallo di valori compreso tra il </a:t>
            </a:r>
            <a:r>
              <a:rPr lang="it-IT" b="1" dirty="0"/>
              <a:t>5,1 e il 14%, </a:t>
            </a:r>
            <a:r>
              <a:rPr lang="it-IT" dirty="0"/>
              <a:t>a seconda della situazione di ogni centro/ristorante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C1167A8B-0C62-FDD5-C61B-34D32F0EAEA5}"/>
              </a:ext>
            </a:extLst>
          </p:cNvPr>
          <p:cNvSpPr txBox="1">
            <a:spLocks/>
          </p:cNvSpPr>
          <p:nvPr/>
        </p:nvSpPr>
        <p:spPr>
          <a:xfrm>
            <a:off x="62756" y="767700"/>
            <a:ext cx="254598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 dirty="0">
                <a:solidFill>
                  <a:srgbClr val="E46C0A"/>
                </a:solidFill>
                <a:latin typeface="Arial Narrow" charset="0"/>
                <a:ea typeface="+mn-ea"/>
              </a:rPr>
              <a:t>MONITORAGGIO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30B4A2-AC7E-CF87-B226-A311389C6FC9}"/>
              </a:ext>
            </a:extLst>
          </p:cNvPr>
          <p:cNvSpPr txBox="1"/>
          <p:nvPr/>
        </p:nvSpPr>
        <p:spPr>
          <a:xfrm>
            <a:off x="1999728" y="4399273"/>
            <a:ext cx="11615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17.4% </a:t>
            </a:r>
            <a:endParaRPr lang="en-GB" sz="12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8FE21C8-AA6A-C18A-F1F8-798B6CD2CF8C}"/>
              </a:ext>
            </a:extLst>
          </p:cNvPr>
          <p:cNvSpPr txBox="1"/>
          <p:nvPr/>
        </p:nvSpPr>
        <p:spPr>
          <a:xfrm>
            <a:off x="3268842" y="4393092"/>
            <a:ext cx="101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12%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DF91B7A-C612-798E-D906-52B261D3BA44}"/>
              </a:ext>
            </a:extLst>
          </p:cNvPr>
          <p:cNvSpPr txBox="1"/>
          <p:nvPr/>
        </p:nvSpPr>
        <p:spPr>
          <a:xfrm>
            <a:off x="4400399" y="4402361"/>
            <a:ext cx="101798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8.3%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14FE921C-28EC-158E-F0C3-C6F05014C7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9380678"/>
              </p:ext>
            </p:extLst>
          </p:nvPr>
        </p:nvGraphicFramePr>
        <p:xfrm>
          <a:off x="5533460" y="3008477"/>
          <a:ext cx="34290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3FEB0F2-90BE-B7F4-379C-6A5C6EEF26BA}"/>
              </a:ext>
            </a:extLst>
          </p:cNvPr>
          <p:cNvSpPr txBox="1"/>
          <p:nvPr/>
        </p:nvSpPr>
        <p:spPr>
          <a:xfrm>
            <a:off x="2127496" y="3640791"/>
            <a:ext cx="10101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INIZIO PROGETTO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75B2D5-01ED-9914-6AD6-2B08B23C82E0}"/>
              </a:ext>
            </a:extLst>
          </p:cNvPr>
          <p:cNvSpPr txBox="1"/>
          <p:nvPr/>
        </p:nvSpPr>
        <p:spPr>
          <a:xfrm>
            <a:off x="3290662" y="3647516"/>
            <a:ext cx="10101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IN-ITINERE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7F3021C-1C65-5D44-C29E-D3AF8BF5258B}"/>
              </a:ext>
            </a:extLst>
          </p:cNvPr>
          <p:cNvSpPr txBox="1"/>
          <p:nvPr/>
        </p:nvSpPr>
        <p:spPr>
          <a:xfrm>
            <a:off x="4417973" y="3640794"/>
            <a:ext cx="10101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FINE PROGETTO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3524083-531A-22CC-F42E-EB0E53F24DDC}"/>
              </a:ext>
            </a:extLst>
          </p:cNvPr>
          <p:cNvSpPr txBox="1"/>
          <p:nvPr/>
        </p:nvSpPr>
        <p:spPr>
          <a:xfrm>
            <a:off x="5940079" y="4037060"/>
            <a:ext cx="13168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-9.1%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D9999EF4-EA6C-AB34-22FD-6422E83FC7AC}"/>
              </a:ext>
            </a:extLst>
          </p:cNvPr>
          <p:cNvSpPr txBox="1">
            <a:spLocks/>
          </p:cNvSpPr>
          <p:nvPr/>
        </p:nvSpPr>
        <p:spPr>
          <a:xfrm>
            <a:off x="79067" y="4183247"/>
            <a:ext cx="17638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600" b="1" dirty="0">
                <a:solidFill>
                  <a:srgbClr val="E46C0A"/>
                </a:solidFill>
                <a:latin typeface="Arial Narrow" charset="0"/>
                <a:ea typeface="+mn-ea"/>
              </a:rPr>
              <a:t>INCIDENZA QUANTITATIVA DELLO SPRECO ALIMENTARE IN KG</a:t>
            </a: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5DB80C1D-0364-F00C-B921-17E31DAD4E69}"/>
              </a:ext>
            </a:extLst>
          </p:cNvPr>
          <p:cNvSpPr txBox="1">
            <a:spLocks/>
          </p:cNvSpPr>
          <p:nvPr/>
        </p:nvSpPr>
        <p:spPr>
          <a:xfrm>
            <a:off x="105964" y="5321765"/>
            <a:ext cx="1985674" cy="1563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1500" b="1" dirty="0">
                <a:solidFill>
                  <a:srgbClr val="E46C0A"/>
                </a:solidFill>
                <a:latin typeface="Arial Narrow" charset="0"/>
                <a:ea typeface="+mn-ea"/>
              </a:rPr>
              <a:t>INCIDENZA DEL VALORE ECONOMICO DELLO SPRECO ALIMENTARE IN EURO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E97904-154A-2B80-6048-1C6F641B7F2E}"/>
              </a:ext>
            </a:extLst>
          </p:cNvPr>
          <p:cNvSpPr txBox="1"/>
          <p:nvPr/>
        </p:nvSpPr>
        <p:spPr>
          <a:xfrm>
            <a:off x="2026610" y="5600554"/>
            <a:ext cx="11615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19%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8A4DA05-68C4-540E-10CE-7131F9B15FBC}"/>
              </a:ext>
            </a:extLst>
          </p:cNvPr>
          <p:cNvSpPr txBox="1"/>
          <p:nvPr/>
        </p:nvSpPr>
        <p:spPr>
          <a:xfrm>
            <a:off x="3295723" y="5594373"/>
            <a:ext cx="10179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16%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0934C3C-D004-C1D1-9B16-BC8CD8C6C0CC}"/>
              </a:ext>
            </a:extLst>
          </p:cNvPr>
          <p:cNvSpPr txBox="1"/>
          <p:nvPr/>
        </p:nvSpPr>
        <p:spPr>
          <a:xfrm>
            <a:off x="4405492" y="5603642"/>
            <a:ext cx="11615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10.1%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</a:t>
            </a:r>
            <a:r>
              <a:rPr lang="en-GB" sz="1200" b="1" dirty="0">
                <a:latin typeface="Arial Narrow" panose="020B0604020202020204" pitchFamily="34" charset="0"/>
              </a:rPr>
              <a:t>Valore medio</a:t>
            </a:r>
          </a:p>
          <a:p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25" name="Grafico 24">
            <a:extLst>
              <a:ext uri="{FF2B5EF4-FFF2-40B4-BE49-F238E27FC236}">
                <a16:creationId xmlns:a16="http://schemas.microsoft.com/office/drawing/2014/main" id="{81FB519F-CDAB-E6D2-E514-3E9352B7DC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614058"/>
              </p:ext>
            </p:extLst>
          </p:nvPr>
        </p:nvGraphicFramePr>
        <p:xfrm>
          <a:off x="5746321" y="5026965"/>
          <a:ext cx="3234067" cy="171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1F33DF4-36FE-ABD5-9797-0DDC87805BDE}"/>
              </a:ext>
            </a:extLst>
          </p:cNvPr>
          <p:cNvSpPr txBox="1"/>
          <p:nvPr/>
        </p:nvSpPr>
        <p:spPr>
          <a:xfrm>
            <a:off x="5975939" y="5973420"/>
            <a:ext cx="13168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3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-8.9% </a:t>
            </a:r>
            <a:r>
              <a:rPr lang="en-GB" sz="1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Valore medio</a:t>
            </a:r>
            <a:endParaRPr lang="en-GB" sz="33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B99F78F-C918-3F9B-C348-6D08FB71998D}"/>
              </a:ext>
            </a:extLst>
          </p:cNvPr>
          <p:cNvSpPr/>
          <p:nvPr/>
        </p:nvSpPr>
        <p:spPr>
          <a:xfrm>
            <a:off x="161378" y="1544086"/>
            <a:ext cx="79006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Coinvolti 15 centri di formazione/ristoranti. Sono stati analizzati 45 menu, 165 preparazione, più di 100° ingredienti in 3 successivi momenti: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Inizio progetto autunno 2019-primavera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corso unitamente all’attività di formazione autunno 2020-primavera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Conclusione del progetto autunno 2021-primavera 2022</a:t>
            </a:r>
          </a:p>
        </p:txBody>
      </p:sp>
    </p:spTree>
    <p:extLst>
      <p:ext uri="{BB962C8B-B14F-4D97-AF65-F5344CB8AC3E}">
        <p14:creationId xmlns:p14="http://schemas.microsoft.com/office/powerpoint/2010/main" val="3933360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11.png">
            <a:extLst>
              <a:ext uri="{FF2B5EF4-FFF2-40B4-BE49-F238E27FC236}">
                <a16:creationId xmlns:a16="http://schemas.microsoft.com/office/drawing/2014/main" id="{22909A0F-C277-9A96-A4FF-37E4C1A308A5}"/>
              </a:ext>
            </a:extLst>
          </p:cNvPr>
          <p:cNvPicPr/>
          <p:nvPr/>
        </p:nvPicPr>
        <p:blipFill>
          <a:blip r:embed="rId2"/>
          <a:srcRect l="2667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77C11EB-BB2F-D8C1-D98F-973AE4B5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5909AA4-5B27-5F46-B0F4-EDEF421722E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274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10445</TotalTime>
  <Words>367</Words>
  <Application>Microsoft Macintosh PowerPoint</Application>
  <PresentationFormat>Presentazione su schermo (4:3)</PresentationFormat>
  <Paragraphs>70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ＭＳ Ｐゴシック</vt:lpstr>
      <vt:lpstr>Arial</vt:lpstr>
      <vt:lpstr>Arial Narrow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MODELLO DI FORMAZIONE</vt:lpstr>
      <vt:lpstr>LA FILIERA DELLO SPRECO  (DAI PROBLEMI ALLE SOLUZIONI)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degli Studi di Scienze Gastronomiche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Franco Fassio</dc:creator>
  <cp:lastModifiedBy>f.fassio</cp:lastModifiedBy>
  <cp:revision>164</cp:revision>
  <dcterms:created xsi:type="dcterms:W3CDTF">2021-02-04T17:29:33Z</dcterms:created>
  <dcterms:modified xsi:type="dcterms:W3CDTF">2025-03-17T08:59:23Z</dcterms:modified>
</cp:coreProperties>
</file>